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780558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cs.google.com/a/kiel.k12.wi.us/document/d/1nunqnrXomxptxH3DxKiVcB-pqOkMet9AXZugvl5ra5M/edit?usp=sharin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In the </a:t>
            </a:r>
            <a:r>
              <a:rPr lang="en" b="1"/>
              <a:t>description of your duties, skills and responsibilities</a:t>
            </a:r>
            <a:r>
              <a:rPr lang="en"/>
              <a:t>, keep the following in mind:</a:t>
            </a:r>
          </a:p>
          <a:p>
            <a:pPr marL="457200" lvl="0" indent="-317500" rtl="0">
              <a:spcBef>
                <a:spcPts val="0"/>
              </a:spcBef>
              <a:buClr>
                <a:srgbClr val="000000"/>
              </a:buClr>
              <a:buSzPct val="127272"/>
              <a:buFont typeface="Arial"/>
              <a:buChar char="●"/>
            </a:pPr>
            <a:r>
              <a:rPr lang="en"/>
              <a:t>State your major accomplishments, achievements and skill area</a:t>
            </a:r>
          </a:p>
          <a:p>
            <a:pPr marL="457200" lvl="0" indent="-317500" rtl="0">
              <a:spcBef>
                <a:spcPts val="0"/>
              </a:spcBef>
              <a:buClr>
                <a:srgbClr val="000000"/>
              </a:buClr>
              <a:buSzPct val="127272"/>
              <a:buFont typeface="Arial"/>
              <a:buChar char="●"/>
            </a:pPr>
            <a:r>
              <a:rPr lang="en"/>
              <a:t>Start each with an </a:t>
            </a:r>
            <a:r>
              <a:rPr lang="en" u="sng">
                <a:solidFill>
                  <a:schemeClr val="hlink"/>
                </a:solidFill>
                <a:hlinkClick r:id="rId3"/>
              </a:rPr>
              <a:t>action verb</a:t>
            </a:r>
            <a:r>
              <a:rPr lang="en"/>
              <a:t>; try to keep each to 1-2 lines</a:t>
            </a:r>
          </a:p>
          <a:p>
            <a:pPr marL="457200" lvl="0" indent="-317500" rtl="0">
              <a:spcBef>
                <a:spcPts val="0"/>
              </a:spcBef>
              <a:buClr>
                <a:srgbClr val="000000"/>
              </a:buClr>
              <a:buSzPct val="127272"/>
              <a:buFont typeface="Arial"/>
              <a:buChar char="●"/>
            </a:pPr>
            <a:r>
              <a:rPr lang="en"/>
              <a:t>Bullet your list</a:t>
            </a:r>
          </a:p>
          <a:p>
            <a:pPr marL="457200" lvl="0" indent="-317500" rtl="0">
              <a:spcBef>
                <a:spcPts val="0"/>
              </a:spcBef>
              <a:buClr>
                <a:srgbClr val="000000"/>
              </a:buClr>
              <a:buSzPct val="127272"/>
              <a:buFont typeface="Arial"/>
              <a:buChar char="●"/>
            </a:pPr>
            <a:r>
              <a:rPr lang="en"/>
              <a:t>Give specific results to show your qualifications</a:t>
            </a:r>
          </a:p>
          <a:p>
            <a:pPr marL="457200" lvl="0" indent="-317500" rtl="0">
              <a:spcBef>
                <a:spcPts val="0"/>
              </a:spcBef>
              <a:buClr>
                <a:srgbClr val="000000"/>
              </a:buClr>
              <a:buSzPct val="127272"/>
              <a:buFont typeface="Arial"/>
              <a:buChar char="●"/>
            </a:pPr>
            <a:r>
              <a:rPr lang="en"/>
              <a:t>List your most important accomplishment first</a:t>
            </a:r>
          </a:p>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a:t>Professionalism</a:t>
            </a:r>
            <a:r>
              <a:rPr lang="en"/>
              <a:t>--What will you contribute in addition to the skills to perform your duties? Do you show that you take pride in your work? Do you look at the big picture and understand how you fit into the entire organization? How will you help benefit the organization?</a:t>
            </a:r>
          </a:p>
          <a:p>
            <a:pPr rtl="0">
              <a:spcBef>
                <a:spcPts val="0"/>
              </a:spcBef>
              <a:buNone/>
            </a:pPr>
            <a:r>
              <a:rPr lang="en" b="1"/>
              <a:t>Written and verbal communication skills</a:t>
            </a:r>
            <a:r>
              <a:rPr lang="en"/>
              <a:t>--You will be working with clients or other team members. Can you communicate your thoughts efficiently and effectively with them? Do you have the same professionalism in person as well as on the phone? Email? How are your presentation skills in formal and informal settings?</a:t>
            </a:r>
          </a:p>
          <a:p>
            <a:pPr rtl="0">
              <a:spcBef>
                <a:spcPts val="0"/>
              </a:spcBef>
              <a:buNone/>
            </a:pPr>
            <a:r>
              <a:rPr lang="en" b="1"/>
              <a:t>Conflict resolution</a:t>
            </a:r>
            <a:r>
              <a:rPr lang="en"/>
              <a:t>--How do you handle difficult situations? Can you confront, in a civil way, face to face to discuss a miscommunication or a problem within your team?</a:t>
            </a:r>
          </a:p>
          <a:p>
            <a:pPr rtl="0">
              <a:spcBef>
                <a:spcPts val="0"/>
              </a:spcBef>
              <a:buNone/>
            </a:pPr>
            <a:r>
              <a:rPr lang="en" b="1"/>
              <a:t>Soft Skills</a:t>
            </a:r>
            <a:r>
              <a:rPr lang="en"/>
              <a:t>--Can you show that you are a self-starter, self motivated, not afraid to take the lead on projects, know how to delegate duties, can be counted on as a team member?</a:t>
            </a:r>
          </a:p>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2" name="Shape 12"/>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3" name="Shape 13"/>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3" name="Shape 33"/>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4" name="Shape 34"/>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5" name="Shape 3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6"/>
        <p:cNvGrpSpPr/>
        <p:nvPr/>
      </p:nvGrpSpPr>
      <p:grpSpPr>
        <a:xfrm>
          <a:off x="0" y="0"/>
          <a:ext cx="0" cy="0"/>
          <a:chOff x="0" y="0"/>
          <a:chExt cx="0" cy="0"/>
        </a:xfrm>
      </p:grpSpPr>
      <p:sp>
        <p:nvSpPr>
          <p:cNvPr id="37" name="Shape 37"/>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
        <p:nvSpPr>
          <p:cNvPr id="41" name="Shape 4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2"/>
        <p:cNvGrpSpPr/>
        <p:nvPr/>
      </p:nvGrpSpPr>
      <p:grpSpPr>
        <a:xfrm>
          <a:off x="0" y="0"/>
          <a:ext cx="0" cy="0"/>
          <a:chOff x="0" y="0"/>
          <a:chExt cx="0" cy="0"/>
        </a:xfrm>
      </p:grpSpPr>
      <p:sp>
        <p:nvSpPr>
          <p:cNvPr id="43" name="Shape 43"/>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44" name="Shape 4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2"/>
                </a:solidFill>
                <a:latin typeface="Georgia"/>
                <a:ea typeface="Georgia"/>
                <a:cs typeface="Georgia"/>
                <a:sym typeface="Georgia"/>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quintcareers.com/job_skills_values.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rive.google.com/a/kiel.k12.wi.us/file/d/0B4LOWLJ9odEUZ1g3c3lnZVFPUVE/view?usp=sharing"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hyperlink" Target="https://docs.google.com/a/kiel.k12.wi.us/document/d/1b-2QWMA4UgxM4wF5UZjkIk6l0VeVSz051te5w4i8G-A/edit?usp=sharing" TargetMode="External"/><Relationship Id="rId4" Type="http://schemas.openxmlformats.org/officeDocument/2006/relationships/hyperlink" Target="https://docs.google.com/a/kiel.k12.wi.us/document/d/1--XrrNtGQPUVwtEfO4kOA4JKYa3GA0AnyR-dcTaEq5g/edit?usp=shari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money.usnews.com/money/blogs/outside-voices-careers/2013/03/27/8-red-flags-employers-see-on-your-resum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artyfungirlusa@gmail.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a:spcBef>
                <a:spcPts val="0"/>
              </a:spcBef>
              <a:buNone/>
            </a:pPr>
            <a:r>
              <a:rPr lang="en">
                <a:latin typeface="Arial"/>
                <a:ea typeface="Arial"/>
                <a:cs typeface="Arial"/>
                <a:sym typeface="Arial"/>
              </a:rPr>
              <a:t>Building a Quality Resume</a:t>
            </a:r>
          </a:p>
        </p:txBody>
      </p:sp>
      <p:sp>
        <p:nvSpPr>
          <p:cNvPr id="47" name="Shape 47"/>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a:spcBef>
                <a:spcPts val="0"/>
              </a:spcBef>
              <a:buNone/>
            </a:pPr>
            <a:r>
              <a:rPr lang="en">
                <a:latin typeface="Arial"/>
                <a:ea typeface="Arial"/>
                <a:cs typeface="Arial"/>
                <a:sym typeface="Arial"/>
              </a:rPr>
              <a:t>Advisement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Contact Information</a:t>
            </a:r>
          </a:p>
        </p:txBody>
      </p:sp>
      <p:sp>
        <p:nvSpPr>
          <p:cNvPr id="105" name="Shape 10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l" rtl="0">
              <a:spcBef>
                <a:spcPts val="0"/>
              </a:spcBef>
              <a:buNone/>
            </a:pPr>
            <a:r>
              <a:rPr lang="en">
                <a:latin typeface="Arial"/>
                <a:ea typeface="Arial"/>
                <a:cs typeface="Arial"/>
                <a:sym typeface="Arial"/>
              </a:rPr>
              <a:t>Example:</a:t>
            </a:r>
          </a:p>
          <a:p>
            <a:pPr lvl="0" algn="ctr" rtl="0">
              <a:spcBef>
                <a:spcPts val="0"/>
              </a:spcBef>
              <a:buNone/>
            </a:pPr>
            <a:r>
              <a:rPr lang="en">
                <a:latin typeface="Arial"/>
                <a:ea typeface="Arial"/>
                <a:cs typeface="Arial"/>
                <a:sym typeface="Arial"/>
              </a:rPr>
              <a:t>John Smith</a:t>
            </a:r>
          </a:p>
          <a:p>
            <a:pPr lvl="0" algn="ctr" rtl="0">
              <a:spcBef>
                <a:spcPts val="0"/>
              </a:spcBef>
              <a:buNone/>
            </a:pPr>
            <a:r>
              <a:rPr lang="en">
                <a:latin typeface="Arial"/>
                <a:ea typeface="Arial"/>
                <a:cs typeface="Arial"/>
                <a:sym typeface="Arial"/>
              </a:rPr>
              <a:t>123 School Street</a:t>
            </a:r>
          </a:p>
          <a:p>
            <a:pPr lvl="0" algn="ctr" rtl="0">
              <a:spcBef>
                <a:spcPts val="0"/>
              </a:spcBef>
              <a:buNone/>
            </a:pPr>
            <a:r>
              <a:rPr lang="en">
                <a:latin typeface="Arial"/>
                <a:ea typeface="Arial"/>
                <a:cs typeface="Arial"/>
                <a:sym typeface="Arial"/>
              </a:rPr>
              <a:t>Kiel, WI, 53042</a:t>
            </a:r>
          </a:p>
          <a:p>
            <a:pPr lvl="0" algn="ctr" rtl="0">
              <a:spcBef>
                <a:spcPts val="0"/>
              </a:spcBef>
              <a:buNone/>
            </a:pPr>
            <a:r>
              <a:rPr lang="en">
                <a:latin typeface="Arial"/>
                <a:ea typeface="Arial"/>
                <a:cs typeface="Arial"/>
                <a:sym typeface="Arial"/>
              </a:rPr>
              <a:t>(555) 123-4567</a:t>
            </a:r>
          </a:p>
          <a:p>
            <a:pPr lvl="0" algn="ctr" rtl="0">
              <a:spcBef>
                <a:spcPts val="0"/>
              </a:spcBef>
              <a:buNone/>
            </a:pPr>
            <a:r>
              <a:rPr lang="en">
                <a:latin typeface="Arial"/>
                <a:ea typeface="Arial"/>
                <a:cs typeface="Arial"/>
                <a:sym typeface="Arial"/>
              </a:rPr>
              <a:t>jsmith@gmail.com</a:t>
            </a:r>
          </a:p>
          <a:p>
            <a:pPr lvl="0" algn="ctr" rtl="0">
              <a:spcBef>
                <a:spcPts val="0"/>
              </a:spcBef>
              <a:buNone/>
            </a:pPr>
            <a:endParaRPr>
              <a:latin typeface="Arial"/>
              <a:ea typeface="Arial"/>
              <a:cs typeface="Arial"/>
              <a:sym typeface="Aria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Objective/Goal</a:t>
            </a:r>
          </a:p>
        </p:txBody>
      </p:sp>
      <p:sp>
        <p:nvSpPr>
          <p:cNvPr id="111" name="Shape 11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latin typeface="Arial"/>
                <a:ea typeface="Arial"/>
                <a:cs typeface="Arial"/>
                <a:sym typeface="Arial"/>
              </a:rPr>
              <a:t>Write a clear, concise statement of the specific purpose</a:t>
            </a:r>
          </a:p>
          <a:p>
            <a:pPr rtl="0">
              <a:spcBef>
                <a:spcPts val="0"/>
              </a:spcBef>
              <a:buNone/>
            </a:pPr>
            <a:endParaRPr>
              <a:latin typeface="Arial"/>
              <a:ea typeface="Arial"/>
              <a:cs typeface="Arial"/>
              <a:sym typeface="Arial"/>
            </a:endParaRPr>
          </a:p>
          <a:p>
            <a:pPr rtl="0">
              <a:spcBef>
                <a:spcPts val="0"/>
              </a:spcBef>
              <a:buNone/>
            </a:pPr>
            <a:r>
              <a:rPr lang="en">
                <a:latin typeface="Arial"/>
                <a:ea typeface="Arial"/>
                <a:cs typeface="Arial"/>
                <a:sym typeface="Arial"/>
              </a:rPr>
              <a:t>Example:</a:t>
            </a:r>
          </a:p>
          <a:p>
            <a:pPr marL="1371600" indent="0" rtl="0">
              <a:spcBef>
                <a:spcPts val="0"/>
              </a:spcBef>
              <a:buNone/>
            </a:pPr>
            <a:r>
              <a:rPr lang="en">
                <a:latin typeface="Arial"/>
                <a:ea typeface="Arial"/>
                <a:cs typeface="Arial"/>
                <a:sym typeface="Arial"/>
              </a:rPr>
              <a:t>A customer service position </a:t>
            </a:r>
          </a:p>
          <a:p>
            <a:pPr marL="1371600" lvl="0" indent="0">
              <a:spcBef>
                <a:spcPts val="0"/>
              </a:spcBef>
              <a:buNone/>
            </a:pPr>
            <a:r>
              <a:rPr lang="en">
                <a:latin typeface="Arial"/>
                <a:ea typeface="Arial"/>
                <a:cs typeface="Arial"/>
                <a:sym typeface="Arial"/>
              </a:rPr>
              <a:t>in the retail industry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Objective/Goal</a:t>
            </a:r>
          </a:p>
        </p:txBody>
      </p:sp>
      <p:sp>
        <p:nvSpPr>
          <p:cNvPr id="117" name="Shape 11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u="sng">
                <a:latin typeface="Arial"/>
                <a:ea typeface="Arial"/>
                <a:cs typeface="Arial"/>
                <a:sym typeface="Arial"/>
              </a:rPr>
              <a:t>Don’t</a:t>
            </a:r>
          </a:p>
          <a:p>
            <a:pPr marL="457200" lvl="0" indent="-419100" rtl="0">
              <a:spcBef>
                <a:spcPts val="0"/>
              </a:spcBef>
              <a:buClr>
                <a:schemeClr val="dk1"/>
              </a:buClr>
              <a:buSzPct val="100000"/>
              <a:buFont typeface="Arial"/>
              <a:buChar char="❏"/>
            </a:pPr>
            <a:r>
              <a:rPr lang="en">
                <a:latin typeface="Arial"/>
                <a:ea typeface="Arial"/>
                <a:cs typeface="Arial"/>
                <a:sym typeface="Arial"/>
              </a:rPr>
              <a:t>Write a vague statement</a:t>
            </a:r>
          </a:p>
          <a:p>
            <a:pPr lvl="0" rtl="0">
              <a:spcBef>
                <a:spcPts val="0"/>
              </a:spcBef>
              <a:buNone/>
            </a:pPr>
            <a:endParaRPr>
              <a:latin typeface="Arial"/>
              <a:ea typeface="Arial"/>
              <a:cs typeface="Arial"/>
              <a:sym typeface="Arial"/>
            </a:endParaRPr>
          </a:p>
          <a:p>
            <a:pPr lvl="0" rtl="0">
              <a:spcBef>
                <a:spcPts val="0"/>
              </a:spcBef>
              <a:buNone/>
            </a:pPr>
            <a:r>
              <a:rPr lang="en">
                <a:latin typeface="Arial"/>
                <a:ea typeface="Arial"/>
                <a:cs typeface="Arial"/>
                <a:sym typeface="Arial"/>
              </a:rPr>
              <a:t>Example:</a:t>
            </a:r>
          </a:p>
          <a:p>
            <a:pPr marL="0" indent="0" rtl="0">
              <a:spcBef>
                <a:spcPts val="0"/>
              </a:spcBef>
              <a:buNone/>
            </a:pPr>
            <a:r>
              <a:rPr lang="en">
                <a:latin typeface="Arial"/>
                <a:ea typeface="Arial"/>
                <a:cs typeface="Arial"/>
                <a:sym typeface="Arial"/>
              </a:rPr>
              <a:t>	“A position with growth potential”</a:t>
            </a:r>
          </a:p>
          <a:p>
            <a:pPr marL="0" lvl="0" indent="0" rtl="0">
              <a:spcBef>
                <a:spcPts val="0"/>
              </a:spcBef>
              <a:buNone/>
            </a:pPr>
            <a:r>
              <a:rPr lang="en">
                <a:latin typeface="Arial"/>
                <a:ea typeface="Arial"/>
                <a:cs typeface="Arial"/>
                <a:sym typeface="Arial"/>
              </a:rPr>
              <a:t>	“A challenging position in a stable company”</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Objective/Goal</a:t>
            </a:r>
          </a:p>
        </p:txBody>
      </p:sp>
      <p:sp>
        <p:nvSpPr>
          <p:cNvPr id="123" name="Shape 12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latin typeface="Arial"/>
                <a:ea typeface="Arial"/>
                <a:cs typeface="Arial"/>
                <a:sym typeface="Arial"/>
              </a:rPr>
              <a:t>Example:</a:t>
            </a:r>
          </a:p>
          <a:p>
            <a:pPr marL="0" lvl="0" indent="0" rtl="0">
              <a:spcBef>
                <a:spcPts val="0"/>
              </a:spcBef>
              <a:buNone/>
            </a:pPr>
            <a:endParaRPr>
              <a:latin typeface="Arial"/>
              <a:ea typeface="Arial"/>
              <a:cs typeface="Arial"/>
              <a:sym typeface="Arial"/>
            </a:endParaRPr>
          </a:p>
        </p:txBody>
      </p:sp>
      <p:pic>
        <p:nvPicPr>
          <p:cNvPr id="124" name="Shape 124"/>
          <p:cNvPicPr preferRelativeResize="0"/>
          <p:nvPr/>
        </p:nvPicPr>
        <p:blipFill>
          <a:blip r:embed="rId3">
            <a:alphaModFix/>
          </a:blip>
          <a:stretch>
            <a:fillRect/>
          </a:stretch>
        </p:blipFill>
        <p:spPr>
          <a:xfrm>
            <a:off x="1044462" y="1807199"/>
            <a:ext cx="7055085" cy="28941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Education</a:t>
            </a:r>
          </a:p>
        </p:txBody>
      </p:sp>
      <p:sp>
        <p:nvSpPr>
          <p:cNvPr id="130" name="Shape 1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lvl="0" indent="0" algn="l" rtl="0">
              <a:spcBef>
                <a:spcPts val="0"/>
              </a:spcBef>
              <a:buFont typeface="Arial"/>
              <a:buNone/>
            </a:pPr>
            <a:r>
              <a:rPr lang="en">
                <a:latin typeface="Arial"/>
                <a:ea typeface="Arial"/>
                <a:cs typeface="Arial"/>
                <a:sym typeface="Arial"/>
              </a:rPr>
              <a:t>List all education/training, beginning with your most recent</a:t>
            </a:r>
          </a:p>
          <a:p>
            <a:pPr marL="457200" lvl="0" indent="-228600" algn="ctr" rtl="0">
              <a:spcBef>
                <a:spcPts val="0"/>
              </a:spcBef>
              <a:buFont typeface="Arial"/>
              <a:buNone/>
            </a:pPr>
            <a:r>
              <a:rPr lang="en" b="1">
                <a:latin typeface="Arial"/>
                <a:ea typeface="Arial"/>
                <a:cs typeface="Arial"/>
                <a:sym typeface="Arial"/>
              </a:rPr>
              <a:t>Name of the school</a:t>
            </a:r>
          </a:p>
          <a:p>
            <a:pPr marL="457200" lvl="0" indent="-228600" algn="ctr" rtl="0">
              <a:spcBef>
                <a:spcPts val="0"/>
              </a:spcBef>
              <a:buFont typeface="Arial"/>
              <a:buNone/>
            </a:pPr>
            <a:r>
              <a:rPr lang="en" b="1">
                <a:latin typeface="Arial"/>
                <a:ea typeface="Arial"/>
                <a:cs typeface="Arial"/>
                <a:sym typeface="Arial"/>
              </a:rPr>
              <a:t>Dates attended</a:t>
            </a:r>
          </a:p>
          <a:p>
            <a:pPr marL="0" indent="0" rtl="0">
              <a:spcBef>
                <a:spcPts val="0"/>
              </a:spcBef>
              <a:buNone/>
            </a:pPr>
            <a:r>
              <a:rPr lang="en">
                <a:latin typeface="Arial"/>
                <a:ea typeface="Arial"/>
                <a:cs typeface="Arial"/>
                <a:sym typeface="Arial"/>
              </a:rPr>
              <a:t>If you are a recent grad with little work experience, you may want to list the following:</a:t>
            </a:r>
          </a:p>
          <a:p>
            <a:pPr marL="0" lvl="0" indent="0" algn="l" rtl="0">
              <a:spcBef>
                <a:spcPts val="0"/>
              </a:spcBef>
              <a:buNone/>
            </a:pPr>
            <a:r>
              <a:rPr lang="en" b="1">
                <a:latin typeface="Arial"/>
                <a:ea typeface="Arial"/>
                <a:cs typeface="Arial"/>
                <a:sym typeface="Arial"/>
              </a:rPr>
              <a:t>GPA		    Specific Course Work      	Honors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Education</a:t>
            </a:r>
          </a:p>
        </p:txBody>
      </p:sp>
      <p:sp>
        <p:nvSpPr>
          <p:cNvPr id="136" name="Shape 1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indent="0" algn="l" rtl="0">
              <a:spcBef>
                <a:spcPts val="0"/>
              </a:spcBef>
              <a:buNone/>
            </a:pPr>
            <a:r>
              <a:rPr lang="en">
                <a:latin typeface="Arial"/>
                <a:ea typeface="Arial"/>
                <a:cs typeface="Arial"/>
                <a:sym typeface="Arial"/>
              </a:rPr>
              <a:t>Don’t</a:t>
            </a:r>
          </a:p>
          <a:p>
            <a:pPr marL="457200" lvl="0" indent="-419100" algn="l" rtl="0">
              <a:spcBef>
                <a:spcPts val="0"/>
              </a:spcBef>
              <a:buClr>
                <a:schemeClr val="dk1"/>
              </a:buClr>
              <a:buSzPct val="100000"/>
              <a:buFont typeface="Arial"/>
              <a:buChar char="❏"/>
            </a:pPr>
            <a:r>
              <a:rPr lang="en">
                <a:latin typeface="Arial"/>
                <a:ea typeface="Arial"/>
                <a:cs typeface="Arial"/>
                <a:sym typeface="Arial"/>
              </a:rPr>
              <a:t>List a poor GPA</a:t>
            </a:r>
          </a:p>
          <a:p>
            <a:pPr marL="457200" lvl="0" indent="-419100" algn="l" rtl="0">
              <a:spcBef>
                <a:spcPts val="0"/>
              </a:spcBef>
              <a:buClr>
                <a:schemeClr val="dk1"/>
              </a:buClr>
              <a:buSzPct val="100000"/>
              <a:buFont typeface="Arial"/>
              <a:buChar char="❏"/>
            </a:pPr>
            <a:r>
              <a:rPr lang="en">
                <a:latin typeface="Arial"/>
                <a:ea typeface="Arial"/>
                <a:cs typeface="Arial"/>
                <a:sym typeface="Arial"/>
              </a:rPr>
              <a:t>List every class you have taken</a:t>
            </a:r>
          </a:p>
          <a:p>
            <a:pPr marL="457200" lvl="0" indent="-419100" algn="l" rtl="0">
              <a:spcBef>
                <a:spcPts val="0"/>
              </a:spcBef>
              <a:buClr>
                <a:schemeClr val="dk1"/>
              </a:buClr>
              <a:buSzPct val="100000"/>
              <a:buFont typeface="Arial"/>
              <a:buChar char="❏"/>
            </a:pPr>
            <a:r>
              <a:rPr lang="en">
                <a:latin typeface="Arial"/>
                <a:ea typeface="Arial"/>
                <a:cs typeface="Arial"/>
                <a:sym typeface="Arial"/>
              </a:rPr>
              <a:t>Include your grade/middle school </a:t>
            </a:r>
          </a:p>
          <a:p>
            <a:pPr marL="457200" lvl="0" indent="-419100" algn="l" rtl="0">
              <a:spcBef>
                <a:spcPts val="0"/>
              </a:spcBef>
              <a:buClr>
                <a:schemeClr val="dk1"/>
              </a:buClr>
              <a:buSzPct val="100000"/>
              <a:buFont typeface="Arial"/>
              <a:buChar char="❏"/>
            </a:pPr>
            <a:r>
              <a:rPr lang="en">
                <a:latin typeface="Arial"/>
                <a:ea typeface="Arial"/>
                <a:cs typeface="Arial"/>
                <a:sym typeface="Arial"/>
              </a:rPr>
              <a:t>As you achieve higher education, high school may not be necessary either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Education</a:t>
            </a:r>
          </a:p>
        </p:txBody>
      </p:sp>
      <p:sp>
        <p:nvSpPr>
          <p:cNvPr id="142" name="Shape 1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lvl="0" indent="0" algn="l" rtl="0">
              <a:spcBef>
                <a:spcPts val="0"/>
              </a:spcBef>
              <a:buNone/>
            </a:pPr>
            <a:r>
              <a:rPr lang="en">
                <a:latin typeface="Arial"/>
                <a:ea typeface="Arial"/>
                <a:cs typeface="Arial"/>
                <a:sym typeface="Arial"/>
              </a:rPr>
              <a:t>Example:</a:t>
            </a:r>
          </a:p>
        </p:txBody>
      </p:sp>
      <p:pic>
        <p:nvPicPr>
          <p:cNvPr id="143" name="Shape 143"/>
          <p:cNvPicPr preferRelativeResize="0"/>
          <p:nvPr/>
        </p:nvPicPr>
        <p:blipFill rotWithShape="1">
          <a:blip r:embed="rId3">
            <a:alphaModFix/>
          </a:blip>
          <a:srcRect l="6481" t="56197" r="33004" b="13751"/>
          <a:stretch/>
        </p:blipFill>
        <p:spPr>
          <a:xfrm>
            <a:off x="245625" y="1937075"/>
            <a:ext cx="8690375" cy="2426225"/>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Work Experience</a:t>
            </a:r>
          </a:p>
        </p:txBody>
      </p:sp>
      <p:sp>
        <p:nvSpPr>
          <p:cNvPr id="149" name="Shape 14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latin typeface="Arial"/>
                <a:ea typeface="Arial"/>
                <a:cs typeface="Arial"/>
                <a:sym typeface="Arial"/>
              </a:rPr>
              <a:t>Include the following:</a:t>
            </a:r>
          </a:p>
          <a:p>
            <a:pPr marL="457200" lvl="0" indent="-419100" rtl="0">
              <a:spcBef>
                <a:spcPts val="0"/>
              </a:spcBef>
              <a:buClr>
                <a:schemeClr val="dk1"/>
              </a:buClr>
              <a:buSzPct val="100000"/>
              <a:buFont typeface="Arial"/>
              <a:buChar char="❏"/>
            </a:pPr>
            <a:r>
              <a:rPr lang="en">
                <a:latin typeface="Arial"/>
                <a:ea typeface="Arial"/>
                <a:cs typeface="Arial"/>
                <a:sym typeface="Arial"/>
              </a:rPr>
              <a:t>Company name</a:t>
            </a:r>
          </a:p>
          <a:p>
            <a:pPr marL="457200" lvl="0" indent="-419100" rtl="0">
              <a:spcBef>
                <a:spcPts val="0"/>
              </a:spcBef>
              <a:buClr>
                <a:schemeClr val="dk1"/>
              </a:buClr>
              <a:buSzPct val="100000"/>
              <a:buFont typeface="Arial"/>
              <a:buChar char="❏"/>
            </a:pPr>
            <a:r>
              <a:rPr lang="en">
                <a:latin typeface="Arial"/>
                <a:ea typeface="Arial"/>
                <a:cs typeface="Arial"/>
                <a:sym typeface="Arial"/>
              </a:rPr>
              <a:t>Dates of employment</a:t>
            </a:r>
          </a:p>
          <a:p>
            <a:pPr marL="457200" lvl="0" indent="-419100" rtl="0">
              <a:spcBef>
                <a:spcPts val="0"/>
              </a:spcBef>
              <a:buClr>
                <a:schemeClr val="dk1"/>
              </a:buClr>
              <a:buSzPct val="100000"/>
              <a:buFont typeface="Arial"/>
              <a:buChar char="❏"/>
            </a:pPr>
            <a:r>
              <a:rPr lang="en">
                <a:latin typeface="Arial"/>
                <a:ea typeface="Arial"/>
                <a:cs typeface="Arial"/>
                <a:sym typeface="Arial"/>
              </a:rPr>
              <a:t>Job title </a:t>
            </a:r>
          </a:p>
          <a:p>
            <a:pPr marL="457200" lvl="0" indent="-419100" rtl="0">
              <a:spcBef>
                <a:spcPts val="0"/>
              </a:spcBef>
              <a:buClr>
                <a:schemeClr val="dk1"/>
              </a:buClr>
              <a:buSzPct val="100000"/>
              <a:buFont typeface="Arial"/>
              <a:buChar char="❏"/>
            </a:pPr>
            <a:r>
              <a:rPr lang="en">
                <a:latin typeface="Arial"/>
                <a:ea typeface="Arial"/>
                <a:cs typeface="Arial"/>
                <a:sym typeface="Arial"/>
              </a:rPr>
              <a:t>Describe your duties skills and responsibilities</a:t>
            </a:r>
          </a:p>
          <a:p>
            <a:pPr lvl="0" indent="457200">
              <a:spcBef>
                <a:spcPts val="0"/>
              </a:spcBef>
              <a:buNone/>
            </a:pPr>
            <a:r>
              <a:rPr lang="en">
                <a:latin typeface="Arial"/>
                <a:ea typeface="Arial"/>
                <a:cs typeface="Arial"/>
                <a:sym typeface="Arial"/>
              </a:rPr>
              <a:t>Refer to examples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Work Experience</a:t>
            </a:r>
          </a:p>
        </p:txBody>
      </p:sp>
      <p:sp>
        <p:nvSpPr>
          <p:cNvPr id="155" name="Shape 15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indent="0" rtl="0">
              <a:spcBef>
                <a:spcPts val="0"/>
              </a:spcBef>
              <a:buNone/>
            </a:pPr>
            <a:r>
              <a:rPr lang="en" b="1" u="sng">
                <a:latin typeface="Arial"/>
                <a:ea typeface="Arial"/>
                <a:cs typeface="Arial"/>
                <a:sym typeface="Arial"/>
              </a:rPr>
              <a:t>Don’t</a:t>
            </a:r>
          </a:p>
          <a:p>
            <a:pPr marL="457200" lvl="0" indent="-419100" rtl="0">
              <a:spcBef>
                <a:spcPts val="0"/>
              </a:spcBef>
              <a:buClr>
                <a:schemeClr val="dk1"/>
              </a:buClr>
              <a:buSzPct val="100000"/>
              <a:buFont typeface="Arial"/>
              <a:buChar char="❏"/>
            </a:pPr>
            <a:r>
              <a:rPr lang="en">
                <a:latin typeface="Arial"/>
                <a:ea typeface="Arial"/>
                <a:cs typeface="Arial"/>
                <a:sym typeface="Arial"/>
              </a:rPr>
              <a:t>Put every job/duty you were required to do at each company</a:t>
            </a:r>
          </a:p>
          <a:p>
            <a:pPr marL="0" lvl="0" indent="0" rtl="0">
              <a:spcBef>
                <a:spcPts val="0"/>
              </a:spcBef>
              <a:buNone/>
            </a:pPr>
            <a:endParaRPr>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Work Experience</a:t>
            </a:r>
          </a:p>
        </p:txBody>
      </p:sp>
      <p:sp>
        <p:nvSpPr>
          <p:cNvPr id="161" name="Shape 16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latin typeface="Arial"/>
                <a:ea typeface="Arial"/>
                <a:cs typeface="Arial"/>
                <a:sym typeface="Arial"/>
              </a:rPr>
              <a:t>Example:</a:t>
            </a:r>
          </a:p>
        </p:txBody>
      </p:sp>
      <p:pic>
        <p:nvPicPr>
          <p:cNvPr id="162" name="Shape 162"/>
          <p:cNvPicPr preferRelativeResize="0"/>
          <p:nvPr/>
        </p:nvPicPr>
        <p:blipFill/>
        <p:spPr>
          <a:xfrm>
            <a:off x="318175" y="2021025"/>
            <a:ext cx="8281798" cy="196757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What do employers want?</a:t>
            </a:r>
          </a:p>
        </p:txBody>
      </p:sp>
      <p:sp>
        <p:nvSpPr>
          <p:cNvPr id="53" name="Shape 53"/>
          <p:cNvSpPr txBox="1">
            <a:spLocks noGrp="1"/>
          </p:cNvSpPr>
          <p:nvPr>
            <p:ph type="body" idx="1"/>
          </p:nvPr>
        </p:nvSpPr>
        <p:spPr>
          <a:xfrm>
            <a:off x="457200" y="1200150"/>
            <a:ext cx="3994500" cy="2788499"/>
          </a:xfrm>
          <a:prstGeom prst="rect">
            <a:avLst/>
          </a:prstGeom>
        </p:spPr>
        <p:txBody>
          <a:bodyPr lIns="91425" tIns="91425" rIns="91425" bIns="91425" anchor="t" anchorCtr="0">
            <a:noAutofit/>
          </a:bodyPr>
          <a:lstStyle/>
          <a:p>
            <a:pPr lvl="0" rtl="0">
              <a:spcBef>
                <a:spcPts val="0"/>
              </a:spcBef>
              <a:buNone/>
            </a:pPr>
            <a:r>
              <a:rPr lang="en" u="sng">
                <a:solidFill>
                  <a:schemeClr val="hlink"/>
                </a:solidFill>
                <a:latin typeface="Arial"/>
                <a:ea typeface="Arial"/>
                <a:cs typeface="Arial"/>
                <a:sym typeface="Arial"/>
                <a:hlinkClick r:id="rId3"/>
              </a:rPr>
              <a:t>Employers want...</a:t>
            </a:r>
          </a:p>
          <a:p>
            <a:pPr marL="457200" lvl="0" indent="-419100" rtl="0">
              <a:spcBef>
                <a:spcPts val="0"/>
              </a:spcBef>
              <a:buClr>
                <a:schemeClr val="dk1"/>
              </a:buClr>
              <a:buSzPct val="100000"/>
              <a:buFont typeface="Arial"/>
              <a:buChar char="❏"/>
            </a:pPr>
            <a:r>
              <a:rPr lang="en">
                <a:latin typeface="Arial"/>
                <a:ea typeface="Arial"/>
                <a:cs typeface="Arial"/>
                <a:sym typeface="Arial"/>
              </a:rPr>
              <a:t>Professionalism </a:t>
            </a:r>
          </a:p>
          <a:p>
            <a:pPr marL="457200" lvl="0" indent="-419100" rtl="0">
              <a:spcBef>
                <a:spcPts val="0"/>
              </a:spcBef>
              <a:buClr>
                <a:schemeClr val="dk1"/>
              </a:buClr>
              <a:buSzPct val="100000"/>
              <a:buFont typeface="Arial"/>
              <a:buChar char="❏"/>
            </a:pPr>
            <a:r>
              <a:rPr lang="en">
                <a:latin typeface="Arial"/>
                <a:ea typeface="Arial"/>
                <a:cs typeface="Arial"/>
                <a:sym typeface="Arial"/>
              </a:rPr>
              <a:t>Written and verbal communication</a:t>
            </a:r>
          </a:p>
          <a:p>
            <a:pPr marL="457200" lvl="0" indent="-419100" rtl="0">
              <a:spcBef>
                <a:spcPts val="0"/>
              </a:spcBef>
              <a:buClr>
                <a:schemeClr val="dk1"/>
              </a:buClr>
              <a:buSzPct val="100000"/>
              <a:buFont typeface="Arial"/>
              <a:buChar char="❏"/>
            </a:pPr>
            <a:r>
              <a:rPr lang="en">
                <a:latin typeface="Arial"/>
                <a:ea typeface="Arial"/>
                <a:cs typeface="Arial"/>
                <a:sym typeface="Arial"/>
              </a:rPr>
              <a:t>Conflict resolution</a:t>
            </a:r>
          </a:p>
        </p:txBody>
      </p:sp>
      <p:sp>
        <p:nvSpPr>
          <p:cNvPr id="54" name="Shape 54"/>
          <p:cNvSpPr txBox="1">
            <a:spLocks noGrp="1"/>
          </p:cNvSpPr>
          <p:nvPr>
            <p:ph type="body" idx="2"/>
          </p:nvPr>
        </p:nvSpPr>
        <p:spPr>
          <a:xfrm>
            <a:off x="4692275" y="1200150"/>
            <a:ext cx="3994500" cy="2574600"/>
          </a:xfrm>
          <a:prstGeom prst="rect">
            <a:avLst/>
          </a:prstGeom>
        </p:spPr>
        <p:txBody>
          <a:bodyPr lIns="91425" tIns="91425" rIns="91425" bIns="91425" anchor="t" anchorCtr="0">
            <a:noAutofit/>
          </a:bodyPr>
          <a:lstStyle/>
          <a:p>
            <a:pPr rtl="0">
              <a:spcBef>
                <a:spcPts val="0"/>
              </a:spcBef>
              <a:buNone/>
            </a:pPr>
            <a:r>
              <a:rPr lang="en">
                <a:latin typeface="Arial"/>
                <a:ea typeface="Arial"/>
                <a:cs typeface="Arial"/>
                <a:sym typeface="Arial"/>
              </a:rPr>
              <a:t>Soft Skills</a:t>
            </a:r>
          </a:p>
          <a:p>
            <a:pPr marL="457200" lvl="0" indent="-419100" rtl="0">
              <a:spcBef>
                <a:spcPts val="0"/>
              </a:spcBef>
              <a:buClr>
                <a:schemeClr val="dk1"/>
              </a:buClr>
              <a:buSzPct val="100000"/>
              <a:buFont typeface="Arial"/>
              <a:buChar char="❏"/>
            </a:pPr>
            <a:r>
              <a:rPr lang="en">
                <a:latin typeface="Arial"/>
                <a:ea typeface="Arial"/>
                <a:cs typeface="Arial"/>
                <a:sym typeface="Arial"/>
              </a:rPr>
              <a:t>Take initiative</a:t>
            </a:r>
          </a:p>
          <a:p>
            <a:pPr marL="457200" lvl="0" indent="-419100" rtl="0">
              <a:spcBef>
                <a:spcPts val="0"/>
              </a:spcBef>
              <a:buClr>
                <a:schemeClr val="dk1"/>
              </a:buClr>
              <a:buSzPct val="100000"/>
              <a:buFont typeface="Arial"/>
              <a:buChar char="❏"/>
            </a:pPr>
            <a:r>
              <a:rPr lang="en">
                <a:latin typeface="Arial"/>
                <a:ea typeface="Arial"/>
                <a:cs typeface="Arial"/>
                <a:sym typeface="Arial"/>
              </a:rPr>
              <a:t>Responsibility</a:t>
            </a:r>
          </a:p>
          <a:p>
            <a:pPr marL="457200" lvl="0" indent="-419100" rtl="0">
              <a:spcBef>
                <a:spcPts val="0"/>
              </a:spcBef>
              <a:buClr>
                <a:schemeClr val="dk1"/>
              </a:buClr>
              <a:buSzPct val="100000"/>
              <a:buFont typeface="Arial"/>
              <a:buChar char="❏"/>
            </a:pPr>
            <a:r>
              <a:rPr lang="en">
                <a:latin typeface="Arial"/>
                <a:ea typeface="Arial"/>
                <a:cs typeface="Arial"/>
                <a:sym typeface="Arial"/>
              </a:rPr>
              <a:t>Team work</a:t>
            </a:r>
          </a:p>
          <a:p>
            <a:pPr marL="457200" lvl="0" indent="-419100">
              <a:spcBef>
                <a:spcPts val="0"/>
              </a:spcBef>
              <a:buClr>
                <a:schemeClr val="dk1"/>
              </a:buClr>
              <a:buSzPct val="100000"/>
              <a:buFont typeface="Arial"/>
              <a:buChar char="❏"/>
            </a:pPr>
            <a:r>
              <a:rPr lang="en">
                <a:latin typeface="Arial"/>
                <a:ea typeface="Arial"/>
                <a:cs typeface="Arial"/>
                <a:sym typeface="Arial"/>
              </a:rPr>
              <a:t>Reliable</a:t>
            </a:r>
          </a:p>
        </p:txBody>
      </p:sp>
      <p:sp>
        <p:nvSpPr>
          <p:cNvPr id="55" name="Shape 55"/>
          <p:cNvSpPr txBox="1"/>
          <p:nvPr/>
        </p:nvSpPr>
        <p:spPr>
          <a:xfrm>
            <a:off x="523975" y="4255950"/>
            <a:ext cx="7667100" cy="738000"/>
          </a:xfrm>
          <a:prstGeom prst="rect">
            <a:avLst/>
          </a:prstGeom>
          <a:noFill/>
          <a:ln>
            <a:noFill/>
          </a:ln>
        </p:spPr>
        <p:txBody>
          <a:bodyPr lIns="91425" tIns="91425" rIns="91425" bIns="91425" anchor="t" anchorCtr="0">
            <a:noAutofit/>
          </a:bodyPr>
          <a:lstStyle/>
          <a:p>
            <a:pPr lvl="0" algn="ctr" rtl="0">
              <a:spcBef>
                <a:spcPts val="600"/>
              </a:spcBef>
              <a:buClr>
                <a:schemeClr val="dk1"/>
              </a:buClr>
              <a:buSzPct val="36666"/>
              <a:buFont typeface="Arial"/>
              <a:buNone/>
            </a:pPr>
            <a:r>
              <a:rPr lang="en" sz="3000">
                <a:solidFill>
                  <a:schemeClr val="dk1"/>
                </a:solidFill>
              </a:rPr>
              <a:t>They are willing to train the right person!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Other Skills</a:t>
            </a:r>
          </a:p>
        </p:txBody>
      </p:sp>
      <p:sp>
        <p:nvSpPr>
          <p:cNvPr id="168" name="Shape 1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indent="0" rtl="0">
              <a:spcBef>
                <a:spcPts val="0"/>
              </a:spcBef>
              <a:buNone/>
            </a:pPr>
            <a:r>
              <a:rPr lang="en">
                <a:latin typeface="Arial"/>
                <a:ea typeface="Arial"/>
                <a:cs typeface="Arial"/>
                <a:sym typeface="Arial"/>
              </a:rPr>
              <a:t>You may include the following, possible each as a separate section:</a:t>
            </a:r>
          </a:p>
          <a:p>
            <a:pPr marL="0" indent="0" algn="ctr" rtl="0">
              <a:spcBef>
                <a:spcPts val="0"/>
              </a:spcBef>
              <a:buNone/>
            </a:pPr>
            <a:r>
              <a:rPr lang="en">
                <a:latin typeface="Arial"/>
                <a:ea typeface="Arial"/>
                <a:cs typeface="Arial"/>
                <a:sym typeface="Arial"/>
              </a:rPr>
              <a:t>Special Skills</a:t>
            </a:r>
          </a:p>
          <a:p>
            <a:pPr marL="0" indent="0" algn="ctr" rtl="0">
              <a:spcBef>
                <a:spcPts val="0"/>
              </a:spcBef>
              <a:buNone/>
            </a:pPr>
            <a:r>
              <a:rPr lang="en">
                <a:latin typeface="Arial"/>
                <a:ea typeface="Arial"/>
                <a:cs typeface="Arial"/>
                <a:sym typeface="Arial"/>
              </a:rPr>
              <a:t>Activities</a:t>
            </a:r>
          </a:p>
          <a:p>
            <a:pPr marL="0" indent="0" algn="ctr" rtl="0">
              <a:spcBef>
                <a:spcPts val="0"/>
              </a:spcBef>
              <a:buNone/>
            </a:pPr>
            <a:r>
              <a:rPr lang="en">
                <a:latin typeface="Arial"/>
                <a:ea typeface="Arial"/>
                <a:cs typeface="Arial"/>
                <a:sym typeface="Arial"/>
              </a:rPr>
              <a:t>Volunteer Work</a:t>
            </a:r>
          </a:p>
          <a:p>
            <a:pPr marL="0" lvl="0" indent="0" algn="ctr" rtl="0">
              <a:spcBef>
                <a:spcPts val="0"/>
              </a:spcBef>
              <a:buNone/>
            </a:pPr>
            <a:r>
              <a:rPr lang="en">
                <a:latin typeface="Arial"/>
                <a:ea typeface="Arial"/>
                <a:cs typeface="Arial"/>
                <a:sym typeface="Arial"/>
              </a:rPr>
              <a:t>Awards, Honors, or Achievements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Other Skills</a:t>
            </a:r>
          </a:p>
        </p:txBody>
      </p:sp>
      <p:sp>
        <p:nvSpPr>
          <p:cNvPr id="174" name="Shape 17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indent="0" rtl="0">
              <a:spcBef>
                <a:spcPts val="0"/>
              </a:spcBef>
              <a:buNone/>
            </a:pPr>
            <a:r>
              <a:rPr lang="en" b="1" u="sng">
                <a:latin typeface="Arial"/>
                <a:ea typeface="Arial"/>
                <a:cs typeface="Arial"/>
                <a:sym typeface="Arial"/>
              </a:rPr>
              <a:t>Don’t</a:t>
            </a:r>
          </a:p>
          <a:p>
            <a:pPr marL="457200" lvl="0" indent="-419100" rtl="0">
              <a:spcBef>
                <a:spcPts val="0"/>
              </a:spcBef>
              <a:buClr>
                <a:schemeClr val="dk1"/>
              </a:buClr>
              <a:buSzPct val="100000"/>
              <a:buFont typeface="Arial"/>
              <a:buChar char="❏"/>
            </a:pPr>
            <a:r>
              <a:rPr lang="en">
                <a:latin typeface="Arial"/>
                <a:ea typeface="Arial"/>
                <a:cs typeface="Arial"/>
                <a:sym typeface="Arial"/>
              </a:rPr>
              <a:t>Repeat something used in another section</a:t>
            </a:r>
          </a:p>
          <a:p>
            <a:pPr marL="457200" lvl="0" indent="-419100" rtl="0">
              <a:spcBef>
                <a:spcPts val="0"/>
              </a:spcBef>
              <a:buClr>
                <a:schemeClr val="dk1"/>
              </a:buClr>
              <a:buSzPct val="100000"/>
              <a:buFont typeface="Arial"/>
              <a:buChar char="❏"/>
            </a:pPr>
            <a:r>
              <a:rPr lang="en">
                <a:latin typeface="Arial"/>
                <a:ea typeface="Arial"/>
                <a:cs typeface="Arial"/>
                <a:sym typeface="Arial"/>
              </a:rPr>
              <a:t>List everything you have ever been involved in</a:t>
            </a:r>
          </a:p>
          <a:p>
            <a:pPr marL="457200" lvl="0" indent="-419100" rtl="0">
              <a:spcBef>
                <a:spcPts val="0"/>
              </a:spcBef>
              <a:buClr>
                <a:schemeClr val="dk1"/>
              </a:buClr>
              <a:buSzPct val="100000"/>
              <a:buFont typeface="Arial"/>
              <a:buChar char="❏"/>
            </a:pPr>
            <a:r>
              <a:rPr lang="en">
                <a:latin typeface="Arial"/>
                <a:ea typeface="Arial"/>
                <a:cs typeface="Arial"/>
                <a:sym typeface="Arial"/>
              </a:rPr>
              <a:t>Use information that you cannot tie back to the position for which you are applying</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References</a:t>
            </a:r>
          </a:p>
        </p:txBody>
      </p:sp>
      <p:sp>
        <p:nvSpPr>
          <p:cNvPr id="180" name="Shape 180"/>
          <p:cNvSpPr txBox="1">
            <a:spLocks noGrp="1"/>
          </p:cNvSpPr>
          <p:nvPr>
            <p:ph type="body" idx="1"/>
          </p:nvPr>
        </p:nvSpPr>
        <p:spPr>
          <a:xfrm>
            <a:off x="457200" y="1214575"/>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latin typeface="Arial"/>
                <a:ea typeface="Arial"/>
                <a:cs typeface="Arial"/>
                <a:sym typeface="Arial"/>
              </a:rPr>
              <a:t>List 3-5 people that know you and your work ethic</a:t>
            </a:r>
          </a:p>
          <a:p>
            <a:pPr marL="914400" lvl="1" indent="-381000" rtl="0">
              <a:spcBef>
                <a:spcPts val="0"/>
              </a:spcBef>
              <a:buClr>
                <a:schemeClr val="dk1"/>
              </a:buClr>
              <a:buSzPct val="80000"/>
              <a:buFont typeface="Arial"/>
              <a:buChar char="❏"/>
            </a:pPr>
            <a:r>
              <a:rPr lang="en">
                <a:latin typeface="Arial"/>
                <a:ea typeface="Arial"/>
                <a:cs typeface="Arial"/>
                <a:sym typeface="Arial"/>
              </a:rPr>
              <a:t>Teachers</a:t>
            </a:r>
          </a:p>
          <a:p>
            <a:pPr marL="914400" lvl="1" indent="-381000" rtl="0">
              <a:spcBef>
                <a:spcPts val="0"/>
              </a:spcBef>
              <a:buClr>
                <a:schemeClr val="dk1"/>
              </a:buClr>
              <a:buSzPct val="80000"/>
              <a:buFont typeface="Arial"/>
              <a:buChar char="❏"/>
            </a:pPr>
            <a:r>
              <a:rPr lang="en">
                <a:latin typeface="Arial"/>
                <a:ea typeface="Arial"/>
                <a:cs typeface="Arial"/>
                <a:sym typeface="Arial"/>
              </a:rPr>
              <a:t>Co-workers</a:t>
            </a:r>
          </a:p>
          <a:p>
            <a:pPr marL="914400" lvl="1" indent="-381000" rtl="0">
              <a:spcBef>
                <a:spcPts val="0"/>
              </a:spcBef>
              <a:buClr>
                <a:schemeClr val="dk1"/>
              </a:buClr>
              <a:buSzPct val="80000"/>
              <a:buFont typeface="Arial"/>
              <a:buChar char="❏"/>
            </a:pPr>
            <a:r>
              <a:rPr lang="en">
                <a:latin typeface="Arial"/>
                <a:ea typeface="Arial"/>
                <a:cs typeface="Arial"/>
                <a:sym typeface="Arial"/>
              </a:rPr>
              <a:t>Clients</a:t>
            </a:r>
          </a:p>
          <a:p>
            <a:pPr marL="457200" lvl="0" indent="-419100" rtl="0">
              <a:spcBef>
                <a:spcPts val="0"/>
              </a:spcBef>
              <a:buClr>
                <a:schemeClr val="dk1"/>
              </a:buClr>
              <a:buSzPct val="100000"/>
              <a:buFont typeface="Arial"/>
              <a:buChar char="❏"/>
            </a:pPr>
            <a:r>
              <a:rPr lang="en">
                <a:latin typeface="Arial"/>
                <a:ea typeface="Arial"/>
                <a:cs typeface="Arial"/>
                <a:sym typeface="Arial"/>
              </a:rPr>
              <a:t>Provide their contact information</a:t>
            </a:r>
          </a:p>
          <a:p>
            <a:pPr marL="457200" lvl="0" indent="-419100" rtl="0">
              <a:spcBef>
                <a:spcPts val="0"/>
              </a:spcBef>
              <a:buClr>
                <a:schemeClr val="dk1"/>
              </a:buClr>
              <a:buSzPct val="100000"/>
              <a:buFont typeface="Arial"/>
              <a:buChar char="❏"/>
            </a:pPr>
            <a:r>
              <a:rPr lang="en">
                <a:latin typeface="Arial"/>
                <a:ea typeface="Arial"/>
                <a:cs typeface="Arial"/>
                <a:sym typeface="Arial"/>
              </a:rPr>
              <a:t>Request permission before using someone</a:t>
            </a:r>
          </a:p>
          <a:p>
            <a:pPr marL="0" lvl="0" indent="0" rtl="0">
              <a:spcBef>
                <a:spcPts val="0"/>
              </a:spcBef>
              <a:buNone/>
            </a:pPr>
            <a:endParaRPr>
              <a:latin typeface="Arial"/>
              <a:ea typeface="Arial"/>
              <a:cs typeface="Arial"/>
              <a:sym typeface="Arial"/>
            </a:endParaRPr>
          </a:p>
          <a:p>
            <a:pPr marL="0" lvl="0" indent="0" rtl="0">
              <a:spcBef>
                <a:spcPts val="0"/>
              </a:spcBef>
              <a:buNone/>
            </a:pPr>
            <a:endParaRPr>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References</a:t>
            </a:r>
          </a:p>
        </p:txBody>
      </p:sp>
      <p:sp>
        <p:nvSpPr>
          <p:cNvPr id="186" name="Shape 1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lvl="0" indent="0" rtl="0">
              <a:spcBef>
                <a:spcPts val="0"/>
              </a:spcBef>
              <a:buNone/>
            </a:pPr>
            <a:r>
              <a:rPr lang="en" b="1" u="sng">
                <a:latin typeface="Arial"/>
                <a:ea typeface="Arial"/>
                <a:cs typeface="Arial"/>
                <a:sym typeface="Arial"/>
              </a:rPr>
              <a:t>Don’t</a:t>
            </a:r>
          </a:p>
          <a:p>
            <a:pPr marL="457200" lvl="0" indent="-419100" rtl="0">
              <a:spcBef>
                <a:spcPts val="0"/>
              </a:spcBef>
              <a:buClr>
                <a:schemeClr val="dk1"/>
              </a:buClr>
              <a:buSzPct val="100000"/>
              <a:buFont typeface="Arial"/>
              <a:buChar char="❏"/>
            </a:pPr>
            <a:r>
              <a:rPr lang="en">
                <a:latin typeface="Arial"/>
                <a:ea typeface="Arial"/>
                <a:cs typeface="Arial"/>
                <a:sym typeface="Arial"/>
              </a:rPr>
              <a:t>Put “References Upon Request”</a:t>
            </a:r>
          </a:p>
          <a:p>
            <a:pPr marL="457200" lvl="0" indent="-419100" rtl="0">
              <a:spcBef>
                <a:spcPts val="0"/>
              </a:spcBef>
              <a:buClr>
                <a:schemeClr val="dk1"/>
              </a:buClr>
              <a:buSzPct val="100000"/>
              <a:buFont typeface="Arial"/>
              <a:buChar char="❏"/>
            </a:pPr>
            <a:r>
              <a:rPr lang="en">
                <a:latin typeface="Arial"/>
                <a:ea typeface="Arial"/>
                <a:cs typeface="Arial"/>
                <a:sym typeface="Arial"/>
              </a:rPr>
              <a:t>Include relatives</a:t>
            </a:r>
          </a:p>
          <a:p>
            <a:pPr marL="457200" lvl="0" indent="-419100" rtl="0">
              <a:spcBef>
                <a:spcPts val="0"/>
              </a:spcBef>
              <a:buClr>
                <a:schemeClr val="dk1"/>
              </a:buClr>
              <a:buSzPct val="100000"/>
              <a:buFont typeface="Arial"/>
              <a:buChar char="❏"/>
            </a:pPr>
            <a:r>
              <a:rPr lang="en">
                <a:latin typeface="Arial"/>
                <a:ea typeface="Arial"/>
                <a:cs typeface="Arial"/>
                <a:sym typeface="Arial"/>
              </a:rPr>
              <a:t>Use a person as a reference without permission</a:t>
            </a:r>
          </a:p>
          <a:p>
            <a:pPr marL="0" lvl="0" indent="0" rtl="0">
              <a:spcBef>
                <a:spcPts val="0"/>
              </a:spcBef>
              <a:buNone/>
            </a:pPr>
            <a:endParaRPr>
              <a:latin typeface="Arial"/>
              <a:ea typeface="Arial"/>
              <a:cs typeface="Arial"/>
              <a:sym typeface="Aria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References</a:t>
            </a:r>
          </a:p>
        </p:txBody>
      </p:sp>
      <p:sp>
        <p:nvSpPr>
          <p:cNvPr id="192" name="Shape 1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lvl="0" indent="0" rtl="0">
              <a:spcBef>
                <a:spcPts val="0"/>
              </a:spcBef>
              <a:buNone/>
            </a:pPr>
            <a:r>
              <a:rPr lang="en" b="1" u="sng">
                <a:latin typeface="Arial"/>
                <a:ea typeface="Arial"/>
                <a:cs typeface="Arial"/>
                <a:sym typeface="Arial"/>
              </a:rPr>
              <a:t>Example:</a:t>
            </a:r>
          </a:p>
          <a:p>
            <a:pPr marL="0" lvl="0" indent="0" rtl="0">
              <a:spcBef>
                <a:spcPts val="0"/>
              </a:spcBef>
              <a:buNone/>
            </a:pPr>
            <a:endParaRPr>
              <a:latin typeface="Arial"/>
              <a:ea typeface="Arial"/>
              <a:cs typeface="Arial"/>
              <a:sym typeface="Arial"/>
            </a:endParaRPr>
          </a:p>
        </p:txBody>
      </p:sp>
      <p:pic>
        <p:nvPicPr>
          <p:cNvPr id="193" name="Shape 193"/>
          <p:cNvPicPr preferRelativeResize="0"/>
          <p:nvPr/>
        </p:nvPicPr>
        <p:blipFill/>
        <p:spPr>
          <a:xfrm>
            <a:off x="874800" y="2020027"/>
            <a:ext cx="7429199" cy="2487750"/>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A Good Resume...</a:t>
            </a:r>
          </a:p>
        </p:txBody>
      </p:sp>
      <p:sp>
        <p:nvSpPr>
          <p:cNvPr id="199" name="Shape 19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indent="0" rtl="0">
              <a:spcBef>
                <a:spcPts val="0"/>
              </a:spcBef>
              <a:buNone/>
            </a:pPr>
            <a:r>
              <a:rPr lang="en">
                <a:latin typeface="Arial"/>
                <a:ea typeface="Arial"/>
                <a:cs typeface="Arial"/>
                <a:sym typeface="Arial"/>
              </a:rPr>
              <a:t>Gives your potential employer a great first impression of you...</a:t>
            </a:r>
          </a:p>
          <a:p>
            <a:pPr rtl="0">
              <a:spcBef>
                <a:spcPts val="0"/>
              </a:spcBef>
              <a:buNone/>
            </a:pPr>
            <a:r>
              <a:rPr lang="en">
                <a:latin typeface="Arial"/>
                <a:ea typeface="Arial"/>
                <a:cs typeface="Arial"/>
                <a:sym typeface="Arial"/>
              </a:rPr>
              <a:t>It </a:t>
            </a:r>
            <a:r>
              <a:rPr lang="en" b="1" u="sng">
                <a:latin typeface="Arial"/>
                <a:ea typeface="Arial"/>
                <a:cs typeface="Arial"/>
                <a:sym typeface="Arial"/>
              </a:rPr>
              <a:t>MUST</a:t>
            </a:r>
            <a:r>
              <a:rPr lang="en">
                <a:latin typeface="Arial"/>
                <a:ea typeface="Arial"/>
                <a:cs typeface="Arial"/>
                <a:sym typeface="Arial"/>
              </a:rPr>
              <a:t>... </a:t>
            </a:r>
          </a:p>
          <a:p>
            <a:pPr marL="457200" lvl="0" indent="-419100" rtl="0">
              <a:spcBef>
                <a:spcPts val="0"/>
              </a:spcBef>
              <a:buClr>
                <a:schemeClr val="dk1"/>
              </a:buClr>
              <a:buSzPct val="100000"/>
              <a:buFont typeface="Arial"/>
              <a:buChar char="❏"/>
            </a:pPr>
            <a:r>
              <a:rPr lang="en">
                <a:latin typeface="Arial"/>
                <a:ea typeface="Arial"/>
                <a:cs typeface="Arial"/>
                <a:sym typeface="Arial"/>
              </a:rPr>
              <a:t>Be error free</a:t>
            </a:r>
          </a:p>
          <a:p>
            <a:pPr marL="457200" lvl="0" indent="-419100" rtl="0">
              <a:spcBef>
                <a:spcPts val="0"/>
              </a:spcBef>
              <a:buClr>
                <a:schemeClr val="dk1"/>
              </a:buClr>
              <a:buSzPct val="100000"/>
              <a:buFont typeface="Arial"/>
              <a:buChar char="❏"/>
            </a:pPr>
            <a:r>
              <a:rPr lang="en">
                <a:latin typeface="Arial"/>
                <a:ea typeface="Arial"/>
                <a:cs typeface="Arial"/>
                <a:sym typeface="Arial"/>
              </a:rPr>
              <a:t>Give an honest, positive introduction of you</a:t>
            </a:r>
          </a:p>
          <a:p>
            <a:pPr marL="457200" lvl="0" indent="-419100" rtl="0">
              <a:spcBef>
                <a:spcPts val="0"/>
              </a:spcBef>
              <a:buClr>
                <a:schemeClr val="dk1"/>
              </a:buClr>
              <a:buSzPct val="100000"/>
              <a:buFont typeface="Arial"/>
              <a:buChar char="❏"/>
            </a:pPr>
            <a:r>
              <a:rPr lang="en">
                <a:latin typeface="Arial"/>
                <a:ea typeface="Arial"/>
                <a:cs typeface="Arial"/>
                <a:sym typeface="Arial"/>
              </a:rPr>
              <a:t>Showcase how you will be an asset to them</a:t>
            </a:r>
          </a:p>
          <a:p>
            <a:pPr marL="457200" lvl="0" indent="-419100" rtl="0">
              <a:spcBef>
                <a:spcPts val="0"/>
              </a:spcBef>
              <a:buClr>
                <a:schemeClr val="dk1"/>
              </a:buClr>
              <a:buSzPct val="100000"/>
              <a:buFont typeface="Arial"/>
              <a:buChar char="❏"/>
            </a:pPr>
            <a:r>
              <a:rPr lang="en">
                <a:latin typeface="Arial"/>
                <a:ea typeface="Arial"/>
                <a:cs typeface="Arial"/>
                <a:sym typeface="Arial"/>
              </a:rPr>
              <a:t>Impress the employer to offer an interview</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Resources</a:t>
            </a:r>
          </a:p>
        </p:txBody>
      </p:sp>
      <p:sp>
        <p:nvSpPr>
          <p:cNvPr id="205" name="Shape 205"/>
          <p:cNvSpPr txBox="1">
            <a:spLocks noGrp="1"/>
          </p:cNvSpPr>
          <p:nvPr>
            <p:ph type="body" idx="1"/>
          </p:nvPr>
        </p:nvSpPr>
        <p:spPr>
          <a:xfrm>
            <a:off x="457200" y="1200150"/>
            <a:ext cx="3994500" cy="3725699"/>
          </a:xfrm>
          <a:prstGeom prst="rect">
            <a:avLst/>
          </a:prstGeom>
        </p:spPr>
        <p:txBody>
          <a:bodyPr lIns="91425" tIns="91425" rIns="91425" bIns="91425" anchor="t" anchorCtr="0">
            <a:noAutofit/>
          </a:bodyPr>
          <a:lstStyle/>
          <a:p>
            <a:pPr rtl="0">
              <a:spcBef>
                <a:spcPts val="0"/>
              </a:spcBef>
              <a:buNone/>
            </a:pPr>
            <a:r>
              <a:rPr lang="en" u="sng">
                <a:solidFill>
                  <a:schemeClr val="hlink"/>
                </a:solidFill>
                <a:latin typeface="Arial"/>
                <a:ea typeface="Arial"/>
                <a:cs typeface="Arial"/>
                <a:sym typeface="Arial"/>
                <a:hlinkClick r:id="rId3"/>
              </a:rPr>
              <a:t>Video</a:t>
            </a:r>
          </a:p>
          <a:p>
            <a:pPr marL="457200" lvl="0" indent="-419100" rtl="0">
              <a:spcBef>
                <a:spcPts val="0"/>
              </a:spcBef>
              <a:buClr>
                <a:schemeClr val="dk1"/>
              </a:buClr>
              <a:buSzPct val="100000"/>
              <a:buFont typeface="Arial"/>
              <a:buChar char="❏"/>
            </a:pPr>
            <a:r>
              <a:rPr lang="en">
                <a:latin typeface="Arial"/>
                <a:ea typeface="Arial"/>
                <a:cs typeface="Arial"/>
                <a:sym typeface="Arial"/>
              </a:rPr>
              <a:t>Harvard professor speaks about resumes</a:t>
            </a:r>
          </a:p>
        </p:txBody>
      </p:sp>
      <p:sp>
        <p:nvSpPr>
          <p:cNvPr id="206" name="Shape 206"/>
          <p:cNvSpPr txBox="1">
            <a:spLocks noGrp="1"/>
          </p:cNvSpPr>
          <p:nvPr>
            <p:ph type="body" idx="2"/>
          </p:nvPr>
        </p:nvSpPr>
        <p:spPr>
          <a:xfrm>
            <a:off x="4692273" y="1200150"/>
            <a:ext cx="3994500" cy="3725699"/>
          </a:xfrm>
          <a:prstGeom prst="rect">
            <a:avLst/>
          </a:prstGeom>
        </p:spPr>
        <p:txBody>
          <a:bodyPr lIns="91425" tIns="91425" rIns="91425" bIns="91425" anchor="t" anchorCtr="0">
            <a:noAutofit/>
          </a:bodyPr>
          <a:lstStyle/>
          <a:p>
            <a:pPr lvl="0" rtl="0">
              <a:spcBef>
                <a:spcPts val="0"/>
              </a:spcBef>
              <a:buNone/>
            </a:pPr>
            <a:r>
              <a:rPr lang="en">
                <a:latin typeface="Arial"/>
                <a:ea typeface="Arial"/>
                <a:cs typeface="Arial"/>
                <a:sym typeface="Arial"/>
              </a:rPr>
              <a:t>Sample Resumes</a:t>
            </a:r>
          </a:p>
          <a:p>
            <a:pPr marL="457200" lvl="0" indent="-419100" rtl="0">
              <a:spcBef>
                <a:spcPts val="0"/>
              </a:spcBef>
              <a:buClr>
                <a:schemeClr val="dk1"/>
              </a:buClr>
              <a:buSzPct val="100000"/>
              <a:buFont typeface="Arial"/>
              <a:buChar char="❏"/>
            </a:pPr>
            <a:r>
              <a:rPr lang="en" u="sng">
                <a:solidFill>
                  <a:schemeClr val="hlink"/>
                </a:solidFill>
                <a:latin typeface="Arial"/>
                <a:ea typeface="Arial"/>
                <a:cs typeface="Arial"/>
                <a:sym typeface="Arial"/>
                <a:hlinkClick r:id="rId4"/>
              </a:rPr>
              <a:t>Student with work experience</a:t>
            </a:r>
          </a:p>
          <a:p>
            <a:pPr marL="457200" lvl="0" indent="-419100">
              <a:spcBef>
                <a:spcPts val="0"/>
              </a:spcBef>
              <a:buClr>
                <a:schemeClr val="dk1"/>
              </a:buClr>
              <a:buSzPct val="100000"/>
              <a:buFont typeface="Arial"/>
              <a:buChar char="❏"/>
            </a:pPr>
            <a:r>
              <a:rPr lang="en" u="sng">
                <a:solidFill>
                  <a:schemeClr val="hlink"/>
                </a:solidFill>
                <a:latin typeface="Arial"/>
                <a:ea typeface="Arial"/>
                <a:cs typeface="Arial"/>
                <a:sym typeface="Arial"/>
                <a:hlinkClick r:id="rId5"/>
              </a:rPr>
              <a:t>Student with no work experience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What do you leave out?</a:t>
            </a:r>
          </a:p>
        </p:txBody>
      </p:sp>
      <p:sp>
        <p:nvSpPr>
          <p:cNvPr id="61" name="Shape 6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AutoNum type="arabicPeriod"/>
            </a:pPr>
            <a:r>
              <a:rPr lang="en">
                <a:latin typeface="Arial"/>
                <a:ea typeface="Arial"/>
                <a:cs typeface="Arial"/>
                <a:sym typeface="Arial"/>
              </a:rPr>
              <a:t>Check your ego!</a:t>
            </a:r>
          </a:p>
          <a:p>
            <a:pPr marL="457200" lvl="0" indent="-419100" rtl="0">
              <a:spcBef>
                <a:spcPts val="0"/>
              </a:spcBef>
              <a:buClr>
                <a:schemeClr val="dk1"/>
              </a:buClr>
              <a:buSzPct val="100000"/>
              <a:buFont typeface="Arial"/>
              <a:buAutoNum type="arabicPeriod"/>
            </a:pPr>
            <a:r>
              <a:rPr lang="en">
                <a:latin typeface="Arial"/>
                <a:ea typeface="Arial"/>
                <a:cs typeface="Arial"/>
                <a:sym typeface="Arial"/>
              </a:rPr>
              <a:t>Life history</a:t>
            </a:r>
          </a:p>
          <a:p>
            <a:pPr marL="457200" lvl="0" indent="-419100" rtl="0">
              <a:spcBef>
                <a:spcPts val="0"/>
              </a:spcBef>
              <a:buClr>
                <a:schemeClr val="dk1"/>
              </a:buClr>
              <a:buSzPct val="100000"/>
              <a:buFont typeface="Arial"/>
              <a:buAutoNum type="arabicPeriod"/>
            </a:pPr>
            <a:r>
              <a:rPr lang="en">
                <a:latin typeface="Arial"/>
                <a:ea typeface="Arial"/>
                <a:cs typeface="Arial"/>
                <a:sym typeface="Arial"/>
              </a:rPr>
              <a:t>Excuses</a:t>
            </a:r>
          </a:p>
          <a:p>
            <a:pPr marL="457200" lvl="0" indent="-419100" rtl="0">
              <a:spcBef>
                <a:spcPts val="0"/>
              </a:spcBef>
              <a:buClr>
                <a:schemeClr val="dk1"/>
              </a:buClr>
              <a:buSzPct val="100000"/>
              <a:buFont typeface="Arial"/>
              <a:buAutoNum type="arabicPeriod"/>
            </a:pPr>
            <a:r>
              <a:rPr lang="en">
                <a:latin typeface="Arial"/>
                <a:ea typeface="Arial"/>
                <a:cs typeface="Arial"/>
                <a:sym typeface="Arial"/>
              </a:rPr>
              <a:t>Inconsistencies</a:t>
            </a:r>
          </a:p>
          <a:p>
            <a:pPr rtl="0">
              <a:spcBef>
                <a:spcPts val="0"/>
              </a:spcBef>
              <a:buNone/>
            </a:pPr>
            <a:endParaRPr>
              <a:latin typeface="Arial"/>
              <a:ea typeface="Arial"/>
              <a:cs typeface="Arial"/>
              <a:sym typeface="Arial"/>
            </a:endParaRPr>
          </a:p>
          <a:p>
            <a:pPr rtl="0">
              <a:spcBef>
                <a:spcPts val="0"/>
              </a:spcBef>
              <a:buNone/>
            </a:pPr>
            <a:r>
              <a:rPr lang="en" sz="1800">
                <a:latin typeface="Arial"/>
                <a:ea typeface="Arial"/>
                <a:cs typeface="Arial"/>
                <a:sym typeface="Arial"/>
              </a:rPr>
              <a:t>Article:</a:t>
            </a:r>
          </a:p>
          <a:p>
            <a:pPr lvl="0">
              <a:spcBef>
                <a:spcPts val="0"/>
              </a:spcBef>
              <a:buNone/>
            </a:pPr>
            <a:r>
              <a:rPr lang="en" sz="1800" u="sng">
                <a:solidFill>
                  <a:schemeClr val="hlink"/>
                </a:solidFill>
                <a:latin typeface="Arial"/>
                <a:ea typeface="Arial"/>
                <a:cs typeface="Arial"/>
                <a:sym typeface="Arial"/>
                <a:hlinkClick r:id="rId3"/>
              </a:rPr>
              <a:t>8 Flags Employers See On Your Resume</a:t>
            </a:r>
          </a:p>
        </p:txBody>
      </p:sp>
      <p:pic>
        <p:nvPicPr>
          <p:cNvPr id="62" name="Shape 62"/>
          <p:cNvPicPr preferRelativeResize="0"/>
          <p:nvPr/>
        </p:nvPicPr>
        <p:blipFill>
          <a:blip r:embed="rId4">
            <a:alphaModFix/>
          </a:blip>
          <a:stretch>
            <a:fillRect/>
          </a:stretch>
        </p:blipFill>
        <p:spPr>
          <a:xfrm>
            <a:off x="4795300" y="1370250"/>
            <a:ext cx="3550449" cy="27619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Your resume should be...</a:t>
            </a:r>
          </a:p>
        </p:txBody>
      </p:sp>
      <p:sp>
        <p:nvSpPr>
          <p:cNvPr id="68" name="Shape 68"/>
          <p:cNvSpPr txBox="1">
            <a:spLocks noGrp="1"/>
          </p:cNvSpPr>
          <p:nvPr>
            <p:ph type="body" idx="1"/>
          </p:nvPr>
        </p:nvSpPr>
        <p:spPr>
          <a:xfrm>
            <a:off x="457200" y="1200150"/>
            <a:ext cx="3994500" cy="3725699"/>
          </a:xfrm>
          <a:prstGeom prst="rect">
            <a:avLst/>
          </a:prstGeom>
        </p:spPr>
        <p:txBody>
          <a:bodyPr lIns="91425" tIns="91425" rIns="91425" bIns="91425" anchor="t" anchorCtr="0">
            <a:noAutofit/>
          </a:bodyPr>
          <a:lstStyle/>
          <a:p>
            <a:pPr rtl="0">
              <a:spcBef>
                <a:spcPts val="0"/>
              </a:spcBef>
              <a:buNone/>
            </a:pPr>
            <a:r>
              <a:rPr lang="en">
                <a:latin typeface="Arial"/>
                <a:ea typeface="Arial"/>
                <a:cs typeface="Arial"/>
                <a:sym typeface="Arial"/>
              </a:rPr>
              <a:t>Filled with C’s...</a:t>
            </a:r>
          </a:p>
          <a:p>
            <a:pPr algn="ctr" rtl="0">
              <a:spcBef>
                <a:spcPts val="0"/>
              </a:spcBef>
              <a:buNone/>
            </a:pPr>
            <a:r>
              <a:rPr lang="en">
                <a:latin typeface="Arial"/>
                <a:ea typeface="Arial"/>
                <a:cs typeface="Arial"/>
                <a:sym typeface="Arial"/>
              </a:rPr>
              <a:t>Clean</a:t>
            </a:r>
          </a:p>
          <a:p>
            <a:pPr algn="ctr" rtl="0">
              <a:spcBef>
                <a:spcPts val="0"/>
              </a:spcBef>
              <a:buNone/>
            </a:pPr>
            <a:r>
              <a:rPr lang="en">
                <a:latin typeface="Arial"/>
                <a:ea typeface="Arial"/>
                <a:cs typeface="Arial"/>
                <a:sym typeface="Arial"/>
              </a:rPr>
              <a:t>Clear </a:t>
            </a:r>
          </a:p>
          <a:p>
            <a:pPr algn="ctr" rtl="0">
              <a:spcBef>
                <a:spcPts val="0"/>
              </a:spcBef>
              <a:buNone/>
            </a:pPr>
            <a:r>
              <a:rPr lang="en">
                <a:latin typeface="Arial"/>
                <a:ea typeface="Arial"/>
                <a:cs typeface="Arial"/>
                <a:sym typeface="Arial"/>
              </a:rPr>
              <a:t>Concise</a:t>
            </a:r>
          </a:p>
          <a:p>
            <a:pPr algn="ctr" rtl="0">
              <a:spcBef>
                <a:spcPts val="0"/>
              </a:spcBef>
              <a:buNone/>
            </a:pPr>
            <a:r>
              <a:rPr lang="en">
                <a:latin typeface="Arial"/>
                <a:ea typeface="Arial"/>
                <a:cs typeface="Arial"/>
                <a:sym typeface="Arial"/>
              </a:rPr>
              <a:t>Consistent</a:t>
            </a:r>
          </a:p>
          <a:p>
            <a:pPr algn="ctr">
              <a:spcBef>
                <a:spcPts val="0"/>
              </a:spcBef>
              <a:buNone/>
            </a:pPr>
            <a:r>
              <a:rPr lang="en">
                <a:latin typeface="Arial"/>
                <a:ea typeface="Arial"/>
                <a:cs typeface="Arial"/>
                <a:sym typeface="Arial"/>
              </a:rPr>
              <a:t>Convincing Content</a:t>
            </a:r>
          </a:p>
        </p:txBody>
      </p:sp>
      <p:pic>
        <p:nvPicPr>
          <p:cNvPr id="69" name="Shape 69"/>
          <p:cNvPicPr preferRelativeResize="0"/>
          <p:nvPr/>
        </p:nvPicPr>
        <p:blipFill/>
        <p:spPr>
          <a:xfrm>
            <a:off x="4609325" y="1696925"/>
            <a:ext cx="4195674" cy="27321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You have...</a:t>
            </a:r>
          </a:p>
        </p:txBody>
      </p:sp>
      <p:sp>
        <p:nvSpPr>
          <p:cNvPr id="75" name="Shape 7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rtl="0">
              <a:spcBef>
                <a:spcPts val="0"/>
              </a:spcBef>
              <a:buNone/>
            </a:pPr>
            <a:r>
              <a:rPr lang="en" sz="3600">
                <a:latin typeface="Arial"/>
                <a:ea typeface="Arial"/>
                <a:cs typeface="Arial"/>
                <a:sym typeface="Arial"/>
              </a:rPr>
              <a:t>Approximately 7 seconds to catch your potential employer’s attention with the information in your resume... </a:t>
            </a:r>
          </a:p>
          <a:p>
            <a:pPr algn="ctr" rtl="0">
              <a:spcBef>
                <a:spcPts val="0"/>
              </a:spcBef>
              <a:buNone/>
            </a:pPr>
            <a:endParaRPr sz="3600" b="1">
              <a:latin typeface="Arial"/>
              <a:ea typeface="Arial"/>
              <a:cs typeface="Arial"/>
              <a:sym typeface="Arial"/>
            </a:endParaRPr>
          </a:p>
          <a:p>
            <a:pPr algn="ctr">
              <a:spcBef>
                <a:spcPts val="0"/>
              </a:spcBef>
              <a:buNone/>
            </a:pPr>
            <a:r>
              <a:rPr lang="en" sz="3600" b="1">
                <a:latin typeface="Arial"/>
                <a:ea typeface="Arial"/>
                <a:cs typeface="Arial"/>
                <a:sym typeface="Arial"/>
              </a:rPr>
              <a:t>Choose wisely!!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Must haves...</a:t>
            </a:r>
          </a:p>
        </p:txBody>
      </p:sp>
      <p:sp>
        <p:nvSpPr>
          <p:cNvPr id="81" name="Shape 8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latin typeface="Arial"/>
                <a:ea typeface="Arial"/>
                <a:cs typeface="Arial"/>
                <a:sym typeface="Arial"/>
              </a:rPr>
              <a:t>All resumes should include the following:</a:t>
            </a:r>
          </a:p>
          <a:p>
            <a:pPr algn="ctr" rtl="0">
              <a:spcBef>
                <a:spcPts val="0"/>
              </a:spcBef>
              <a:buNone/>
            </a:pPr>
            <a:r>
              <a:rPr lang="en">
                <a:latin typeface="Arial"/>
                <a:ea typeface="Arial"/>
                <a:cs typeface="Arial"/>
                <a:sym typeface="Arial"/>
              </a:rPr>
              <a:t>Contact Information</a:t>
            </a:r>
          </a:p>
          <a:p>
            <a:pPr algn="ctr" rtl="0">
              <a:spcBef>
                <a:spcPts val="0"/>
              </a:spcBef>
              <a:buNone/>
            </a:pPr>
            <a:r>
              <a:rPr lang="en">
                <a:latin typeface="Arial"/>
                <a:ea typeface="Arial"/>
                <a:cs typeface="Arial"/>
                <a:sym typeface="Arial"/>
              </a:rPr>
              <a:t>Goal/Objective</a:t>
            </a:r>
          </a:p>
          <a:p>
            <a:pPr algn="ctr" rtl="0">
              <a:spcBef>
                <a:spcPts val="0"/>
              </a:spcBef>
              <a:buNone/>
            </a:pPr>
            <a:r>
              <a:rPr lang="en">
                <a:latin typeface="Arial"/>
                <a:ea typeface="Arial"/>
                <a:cs typeface="Arial"/>
                <a:sym typeface="Arial"/>
              </a:rPr>
              <a:t>Education</a:t>
            </a:r>
          </a:p>
          <a:p>
            <a:pPr algn="ctr" rtl="0">
              <a:spcBef>
                <a:spcPts val="0"/>
              </a:spcBef>
              <a:buNone/>
            </a:pPr>
            <a:r>
              <a:rPr lang="en">
                <a:latin typeface="Arial"/>
                <a:ea typeface="Arial"/>
                <a:cs typeface="Arial"/>
                <a:sym typeface="Arial"/>
              </a:rPr>
              <a:t>Work Experience</a:t>
            </a:r>
          </a:p>
          <a:p>
            <a:pPr algn="ctr">
              <a:spcBef>
                <a:spcPts val="0"/>
              </a:spcBef>
              <a:buNone/>
            </a:pPr>
            <a:r>
              <a:rPr lang="en">
                <a:latin typeface="Arial"/>
                <a:ea typeface="Arial"/>
                <a:cs typeface="Arial"/>
                <a:sym typeface="Arial"/>
              </a:rPr>
              <a:t>References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Optional:</a:t>
            </a:r>
          </a:p>
        </p:txBody>
      </p:sp>
      <p:sp>
        <p:nvSpPr>
          <p:cNvPr id="87" name="Shape 8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latin typeface="Arial"/>
                <a:ea typeface="Arial"/>
                <a:cs typeface="Arial"/>
                <a:sym typeface="Arial"/>
              </a:rPr>
              <a:t>Awards</a:t>
            </a:r>
          </a:p>
          <a:p>
            <a:pPr marL="457200" lvl="0" indent="-419100" rtl="0">
              <a:spcBef>
                <a:spcPts val="0"/>
              </a:spcBef>
              <a:buClr>
                <a:schemeClr val="dk1"/>
              </a:buClr>
              <a:buSzPct val="100000"/>
              <a:buFont typeface="Arial"/>
              <a:buChar char="❏"/>
            </a:pPr>
            <a:r>
              <a:rPr lang="en">
                <a:latin typeface="Arial"/>
                <a:ea typeface="Arial"/>
                <a:cs typeface="Arial"/>
                <a:sym typeface="Arial"/>
              </a:rPr>
              <a:t>Honors</a:t>
            </a:r>
          </a:p>
          <a:p>
            <a:pPr marL="457200" lvl="0" indent="-419100" rtl="0">
              <a:spcBef>
                <a:spcPts val="0"/>
              </a:spcBef>
              <a:buClr>
                <a:schemeClr val="dk1"/>
              </a:buClr>
              <a:buSzPct val="100000"/>
              <a:buFont typeface="Arial"/>
              <a:buChar char="❏"/>
            </a:pPr>
            <a:r>
              <a:rPr lang="en">
                <a:latin typeface="Arial"/>
                <a:ea typeface="Arial"/>
                <a:cs typeface="Arial"/>
                <a:sym typeface="Arial"/>
              </a:rPr>
              <a:t>Achievements</a:t>
            </a:r>
          </a:p>
          <a:p>
            <a:pPr marL="457200" lvl="0" indent="-419100" rtl="0">
              <a:spcBef>
                <a:spcPts val="0"/>
              </a:spcBef>
              <a:buClr>
                <a:schemeClr val="dk1"/>
              </a:buClr>
              <a:buSzPct val="100000"/>
              <a:buFont typeface="Arial"/>
              <a:buChar char="❏"/>
            </a:pPr>
            <a:r>
              <a:rPr lang="en">
                <a:latin typeface="Arial"/>
                <a:ea typeface="Arial"/>
                <a:cs typeface="Arial"/>
                <a:sym typeface="Arial"/>
              </a:rPr>
              <a:t>Volunteer </a:t>
            </a:r>
          </a:p>
          <a:p>
            <a:pPr marL="457200" lvl="0" indent="-419100" rtl="0">
              <a:spcBef>
                <a:spcPts val="0"/>
              </a:spcBef>
              <a:buClr>
                <a:schemeClr val="dk1"/>
              </a:buClr>
              <a:buSzPct val="100000"/>
              <a:buFont typeface="Arial"/>
              <a:buChar char="❏"/>
            </a:pPr>
            <a:r>
              <a:rPr lang="en">
                <a:latin typeface="Arial"/>
                <a:ea typeface="Arial"/>
                <a:cs typeface="Arial"/>
                <a:sym typeface="Arial"/>
              </a:rPr>
              <a:t>Activities that show leadership</a:t>
            </a:r>
          </a:p>
          <a:p>
            <a:pPr marL="457200" lvl="0" indent="-419100" rtl="0">
              <a:spcBef>
                <a:spcPts val="0"/>
              </a:spcBef>
              <a:buClr>
                <a:schemeClr val="dk1"/>
              </a:buClr>
              <a:buSzPct val="100000"/>
              <a:buFont typeface="Arial"/>
              <a:buChar char="❏"/>
            </a:pPr>
            <a:r>
              <a:rPr lang="en">
                <a:latin typeface="Arial"/>
                <a:ea typeface="Arial"/>
                <a:cs typeface="Arial"/>
                <a:sym typeface="Arial"/>
              </a:rPr>
              <a:t>Additional skills not already highlighted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latin typeface="Arial"/>
                <a:ea typeface="Arial"/>
                <a:cs typeface="Arial"/>
                <a:sym typeface="Arial"/>
              </a:rPr>
              <a:t>Contact Information</a:t>
            </a:r>
          </a:p>
        </p:txBody>
      </p:sp>
      <p:sp>
        <p:nvSpPr>
          <p:cNvPr id="93" name="Shape 9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rtl="0">
              <a:spcBef>
                <a:spcPts val="0"/>
              </a:spcBef>
              <a:buNone/>
            </a:pPr>
            <a:r>
              <a:rPr lang="en">
                <a:latin typeface="Arial"/>
                <a:ea typeface="Arial"/>
                <a:cs typeface="Arial"/>
                <a:sym typeface="Arial"/>
              </a:rPr>
              <a:t>Full Name</a:t>
            </a:r>
          </a:p>
          <a:p>
            <a:pPr algn="ctr" rtl="0">
              <a:spcBef>
                <a:spcPts val="0"/>
              </a:spcBef>
              <a:buNone/>
            </a:pPr>
            <a:r>
              <a:rPr lang="en">
                <a:latin typeface="Arial"/>
                <a:ea typeface="Arial"/>
                <a:cs typeface="Arial"/>
                <a:sym typeface="Arial"/>
              </a:rPr>
              <a:t>Address</a:t>
            </a:r>
          </a:p>
          <a:p>
            <a:pPr algn="ctr" rtl="0">
              <a:spcBef>
                <a:spcPts val="0"/>
              </a:spcBef>
              <a:buNone/>
            </a:pPr>
            <a:r>
              <a:rPr lang="en">
                <a:latin typeface="Arial"/>
                <a:ea typeface="Arial"/>
                <a:cs typeface="Arial"/>
                <a:sym typeface="Arial"/>
              </a:rPr>
              <a:t>City, State, Zip Code</a:t>
            </a:r>
          </a:p>
          <a:p>
            <a:pPr algn="ctr" rtl="0">
              <a:spcBef>
                <a:spcPts val="0"/>
              </a:spcBef>
              <a:buNone/>
            </a:pPr>
            <a:r>
              <a:rPr lang="en">
                <a:latin typeface="Arial"/>
                <a:ea typeface="Arial"/>
                <a:cs typeface="Arial"/>
                <a:sym typeface="Arial"/>
              </a:rPr>
              <a:t>Telephone</a:t>
            </a:r>
          </a:p>
          <a:p>
            <a:pPr algn="ctr" rtl="0">
              <a:spcBef>
                <a:spcPts val="0"/>
              </a:spcBef>
              <a:buNone/>
            </a:pPr>
            <a:r>
              <a:rPr lang="en">
                <a:latin typeface="Arial"/>
                <a:ea typeface="Arial"/>
                <a:cs typeface="Arial"/>
                <a:sym typeface="Arial"/>
              </a:rPr>
              <a:t>Email</a:t>
            </a:r>
          </a:p>
          <a:p>
            <a:pPr algn="ctr">
              <a:spcBef>
                <a:spcPts val="0"/>
              </a:spcBef>
              <a:buNone/>
            </a:pPr>
            <a:endParaRPr>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latin typeface="Arial"/>
                <a:ea typeface="Arial"/>
                <a:cs typeface="Arial"/>
                <a:sym typeface="Arial"/>
              </a:rPr>
              <a:t>Contact Information</a:t>
            </a:r>
          </a:p>
        </p:txBody>
      </p:sp>
      <p:sp>
        <p:nvSpPr>
          <p:cNvPr id="99" name="Shape 9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l" rtl="0">
              <a:spcBef>
                <a:spcPts val="0"/>
              </a:spcBef>
              <a:buNone/>
            </a:pPr>
            <a:r>
              <a:rPr lang="en" b="1" u="sng">
                <a:latin typeface="Arial"/>
                <a:ea typeface="Arial"/>
                <a:cs typeface="Arial"/>
                <a:sym typeface="Arial"/>
              </a:rPr>
              <a:t>Don’t</a:t>
            </a:r>
          </a:p>
          <a:p>
            <a:pPr marL="457200" lvl="0" indent="-419100" algn="l" rtl="0">
              <a:spcBef>
                <a:spcPts val="0"/>
              </a:spcBef>
              <a:buClr>
                <a:schemeClr val="dk1"/>
              </a:buClr>
              <a:buSzPct val="100000"/>
              <a:buFont typeface="Arial"/>
              <a:buChar char="❏"/>
            </a:pPr>
            <a:r>
              <a:rPr lang="en">
                <a:latin typeface="Arial"/>
                <a:ea typeface="Arial"/>
                <a:cs typeface="Arial"/>
                <a:sym typeface="Arial"/>
              </a:rPr>
              <a:t>Use an inappropriate email</a:t>
            </a:r>
          </a:p>
          <a:p>
            <a:pPr algn="l" rtl="0">
              <a:spcBef>
                <a:spcPts val="0"/>
              </a:spcBef>
              <a:buNone/>
            </a:pPr>
            <a:r>
              <a:rPr lang="en">
                <a:latin typeface="Arial"/>
                <a:ea typeface="Arial"/>
                <a:cs typeface="Arial"/>
                <a:sym typeface="Arial"/>
              </a:rPr>
              <a:t>			</a:t>
            </a:r>
            <a:r>
              <a:rPr lang="en" u="sng">
                <a:solidFill>
                  <a:schemeClr val="hlink"/>
                </a:solidFill>
                <a:latin typeface="Arial"/>
                <a:ea typeface="Arial"/>
                <a:cs typeface="Arial"/>
                <a:sym typeface="Arial"/>
                <a:hlinkClick r:id="rId3"/>
              </a:rPr>
              <a:t>partyfungirlusa@gmail.com</a:t>
            </a:r>
          </a:p>
          <a:p>
            <a:pPr marL="457200" lvl="0" indent="-419100" algn="l" rtl="0">
              <a:spcBef>
                <a:spcPts val="0"/>
              </a:spcBef>
              <a:buClr>
                <a:schemeClr val="dk1"/>
              </a:buClr>
              <a:buSzPct val="100000"/>
              <a:buFont typeface="Arial"/>
              <a:buChar char="❏"/>
            </a:pPr>
            <a:r>
              <a:rPr lang="en">
                <a:latin typeface="Arial"/>
                <a:ea typeface="Arial"/>
                <a:cs typeface="Arial"/>
                <a:sym typeface="Arial"/>
              </a:rPr>
              <a:t>You </a:t>
            </a:r>
            <a:r>
              <a:rPr lang="en" u="sng">
                <a:latin typeface="Arial"/>
                <a:ea typeface="Arial"/>
                <a:cs typeface="Arial"/>
                <a:sym typeface="Arial"/>
              </a:rPr>
              <a:t>never </a:t>
            </a:r>
            <a:r>
              <a:rPr lang="en">
                <a:latin typeface="Arial"/>
                <a:ea typeface="Arial"/>
                <a:cs typeface="Arial"/>
                <a:sym typeface="Arial"/>
              </a:rPr>
              <a:t>need to put personal information on a resume</a:t>
            </a:r>
          </a:p>
          <a:p>
            <a:pPr marL="0" indent="0" algn="l" rtl="0">
              <a:spcBef>
                <a:spcPts val="0"/>
              </a:spcBef>
              <a:buNone/>
            </a:pPr>
            <a:r>
              <a:rPr lang="en">
                <a:latin typeface="Arial"/>
                <a:ea typeface="Arial"/>
                <a:cs typeface="Arial"/>
                <a:sym typeface="Arial"/>
              </a:rPr>
              <a:t>      Height				Weight			Passwords	  </a:t>
            </a:r>
          </a:p>
          <a:p>
            <a:pPr marL="0" lvl="0" indent="457200" algn="l" rtl="0">
              <a:spcBef>
                <a:spcPts val="0"/>
              </a:spcBef>
              <a:buNone/>
            </a:pPr>
            <a:r>
              <a:rPr lang="en">
                <a:latin typeface="Arial"/>
                <a:ea typeface="Arial"/>
                <a:cs typeface="Arial"/>
                <a:sym typeface="Arial"/>
              </a:rPr>
              <a:t>  Race				Religion 		Marital Status</a:t>
            </a:r>
          </a:p>
          <a:p>
            <a:pPr lvl="0" algn="ctr" rtl="0">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On-screen Show (16:9)</PresentationFormat>
  <Paragraphs>155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paper-plane</vt:lpstr>
      <vt:lpstr>Building a Quality Resume</vt:lpstr>
      <vt:lpstr>What do employers want?</vt:lpstr>
      <vt:lpstr>What do you leave out?</vt:lpstr>
      <vt:lpstr>Your resume should be...</vt:lpstr>
      <vt:lpstr>You have...</vt:lpstr>
      <vt:lpstr>Must haves...</vt:lpstr>
      <vt:lpstr>Optional:</vt:lpstr>
      <vt:lpstr>Contact Information</vt:lpstr>
      <vt:lpstr>Contact Information</vt:lpstr>
      <vt:lpstr>Contact Information</vt:lpstr>
      <vt:lpstr>Objective/Goal</vt:lpstr>
      <vt:lpstr>Objective/Goal</vt:lpstr>
      <vt:lpstr>Objective/Goal</vt:lpstr>
      <vt:lpstr>Education</vt:lpstr>
      <vt:lpstr>Education</vt:lpstr>
      <vt:lpstr>Education</vt:lpstr>
      <vt:lpstr>Work Experience</vt:lpstr>
      <vt:lpstr>Work Experience</vt:lpstr>
      <vt:lpstr>Work Experience</vt:lpstr>
      <vt:lpstr>Other Skills</vt:lpstr>
      <vt:lpstr>Other Skills</vt:lpstr>
      <vt:lpstr>References</vt:lpstr>
      <vt:lpstr>References</vt:lpstr>
      <vt:lpstr>References</vt:lpstr>
      <vt:lpstr>A Good Resume...</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Quality Resume</dc:title>
  <dc:creator>JQuella</dc:creator>
  <cp:lastModifiedBy>Windows User</cp:lastModifiedBy>
  <cp:revision>1</cp:revision>
  <dcterms:modified xsi:type="dcterms:W3CDTF">2015-02-18T16:23:48Z</dcterms:modified>
</cp:coreProperties>
</file>